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 Bold" panose="020B0604020202020204" charset="0"/>
      <p:bold r:id="rId13"/>
    </p:embeddedFont>
    <p:embeddedFont>
      <p:font typeface="Montserrat Light" panose="00000400000000000000" pitchFamily="2" charset="0"/>
      <p:regular r:id="rId14"/>
    </p:embeddedFont>
    <p:embeddedFont>
      <p:font typeface="Source Sans 3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0314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507575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AI-Powered Email Spam Detection Using Machine Learning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50198" y="4981575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Leveraging advanced machine learning algorithms to protect inboxes from evolving threats</a:t>
            </a:r>
            <a:endParaRPr lang="en-US" sz="1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6C3552-F811-194E-F685-24E1A5A382D4}"/>
              </a:ext>
            </a:extLst>
          </p:cNvPr>
          <p:cNvSpPr txBox="1"/>
          <p:nvPr/>
        </p:nvSpPr>
        <p:spPr>
          <a:xfrm>
            <a:off x="6350198" y="6437320"/>
            <a:ext cx="3340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NAME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: R. Vamsi</a:t>
            </a:r>
          </a:p>
          <a:p>
            <a:r>
              <a:rPr lang="en-US" b="1" dirty="0">
                <a:solidFill>
                  <a:schemeClr val="bg1"/>
                </a:solidFill>
              </a:rPr>
              <a:t>REG</a:t>
            </a:r>
            <a:r>
              <a:rPr lang="en-US" dirty="0">
                <a:solidFill>
                  <a:schemeClr val="bg1"/>
                </a:solidFill>
              </a:rPr>
              <a:t>.NO </a:t>
            </a:r>
            <a:r>
              <a:rPr lang="en-US">
                <a:solidFill>
                  <a:schemeClr val="bg1"/>
                </a:solidFill>
              </a:rPr>
              <a:t>: 323129512047</a:t>
            </a:r>
            <a:endParaRPr lang="en-IN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01541"/>
            <a:ext cx="11520487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Future of Intelligent Email Security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2219801"/>
            <a:ext cx="390846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Emerging Innovations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63798" y="2887266"/>
            <a:ext cx="750069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Federated Learning: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Training models across distributed email systems while preserving privacy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713917"/>
            <a:ext cx="750069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Graph Neural Networks: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Analyzing email network relationships and sender-recipient patterns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540568"/>
            <a:ext cx="750069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Explainable AI: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Providing transparent reasoning for classification decisions to security teams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367218"/>
            <a:ext cx="750069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Zero-Day Detection: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Identifying novel attack patterns without prior training examples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6329601"/>
            <a:ext cx="750069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Machine learning continues to revolutionize email security, adapting faster than threats can evolve.</a:t>
            </a:r>
            <a:endParaRPr lang="en-US" sz="19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336" y="2250638"/>
            <a:ext cx="4799767" cy="47997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073" y="611386"/>
            <a:ext cx="8347710" cy="631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Escalating Spam Challenge</a:t>
            </a:r>
            <a:endParaRPr lang="en-US" sz="3950" dirty="0"/>
          </a:p>
        </p:txBody>
      </p:sp>
      <p:sp>
        <p:nvSpPr>
          <p:cNvPr id="3" name="Text 1"/>
          <p:cNvSpPr/>
          <p:nvPr/>
        </p:nvSpPr>
        <p:spPr>
          <a:xfrm>
            <a:off x="778073" y="1776532"/>
            <a:ext cx="6265902" cy="1333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Email spam continues to evolve, with attackers deploying increasingly sophisticated techniques to bypass traditional filters. Modern spam campaigns leverage social engineering, polymorphic content, and coordinated bot networks.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78073" y="3310057"/>
            <a:ext cx="6265902" cy="1000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Traditional rule-based systems struggle to keep pace with these adaptive threats, creating an urgent need for intelligent, self-learning detection mechanisms.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4044" y="1826538"/>
            <a:ext cx="6265902" cy="62659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5338" y="947023"/>
            <a:ext cx="12271177" cy="6455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Why Machine Learning Transforms Detection</a:t>
            </a:r>
            <a:endParaRPr lang="en-US" sz="4050" dirty="0"/>
          </a:p>
        </p:txBody>
      </p:sp>
      <p:sp>
        <p:nvSpPr>
          <p:cNvPr id="3" name="Shape 1"/>
          <p:cNvSpPr/>
          <p:nvPr/>
        </p:nvSpPr>
        <p:spPr>
          <a:xfrm>
            <a:off x="795338" y="2047042"/>
            <a:ext cx="6406277" cy="250412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4" name="Shape 2"/>
          <p:cNvSpPr/>
          <p:nvPr/>
        </p:nvSpPr>
        <p:spPr>
          <a:xfrm>
            <a:off x="1022509" y="2274213"/>
            <a:ext cx="681752" cy="681752"/>
          </a:xfrm>
          <a:prstGeom prst="roundRect">
            <a:avLst>
              <a:gd name="adj" fmla="val 13411161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0032" y="2461617"/>
            <a:ext cx="306705" cy="30670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2509" y="3183136"/>
            <a:ext cx="2732603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Pattern Recognition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022509" y="3642241"/>
            <a:ext cx="5951934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ML models identify subtle patterns across millions of emails that humans and rules cannot detect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786" y="2047042"/>
            <a:ext cx="6406277" cy="250412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9" name="Shape 6"/>
          <p:cNvSpPr/>
          <p:nvPr/>
        </p:nvSpPr>
        <p:spPr>
          <a:xfrm>
            <a:off x="7655957" y="2274213"/>
            <a:ext cx="681752" cy="681752"/>
          </a:xfrm>
          <a:prstGeom prst="roundRect">
            <a:avLst>
              <a:gd name="adj" fmla="val 13411161"/>
            </a:avLst>
          </a:prstGeom>
          <a:solidFill>
            <a:srgbClr val="FFFF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3480" y="2461617"/>
            <a:ext cx="306705" cy="306705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5957" y="3183136"/>
            <a:ext cx="2582466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Adaptive Learning</a:t>
            </a:r>
            <a:endParaRPr lang="en-US" sz="2000" dirty="0"/>
          </a:p>
        </p:txBody>
      </p:sp>
      <p:sp>
        <p:nvSpPr>
          <p:cNvPr id="12" name="Text 8"/>
          <p:cNvSpPr/>
          <p:nvPr/>
        </p:nvSpPr>
        <p:spPr>
          <a:xfrm>
            <a:off x="7655957" y="3642241"/>
            <a:ext cx="5951934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Systems continuously evolve by learning from new spam tactics in real-time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795338" y="4778335"/>
            <a:ext cx="6406277" cy="250412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14" name="Shape 10"/>
          <p:cNvSpPr/>
          <p:nvPr/>
        </p:nvSpPr>
        <p:spPr>
          <a:xfrm>
            <a:off x="1022509" y="5005507"/>
            <a:ext cx="681752" cy="681752"/>
          </a:xfrm>
          <a:prstGeom prst="roundRect">
            <a:avLst>
              <a:gd name="adj" fmla="val 13411161"/>
            </a:avLst>
          </a:prstGeom>
          <a:solidFill>
            <a:srgbClr val="FFFF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10032" y="5192911"/>
            <a:ext cx="306705" cy="306705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22509" y="5914430"/>
            <a:ext cx="3126224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Precision Classification</a:t>
            </a:r>
            <a:endParaRPr lang="en-US" sz="2000" dirty="0"/>
          </a:p>
        </p:txBody>
      </p:sp>
      <p:sp>
        <p:nvSpPr>
          <p:cNvPr id="17" name="Text 12"/>
          <p:cNvSpPr/>
          <p:nvPr/>
        </p:nvSpPr>
        <p:spPr>
          <a:xfrm>
            <a:off x="1022509" y="6373535"/>
            <a:ext cx="5951934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Advanced algorithms achieve 99%+ accuracy while minimizing false positives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428786" y="4778335"/>
            <a:ext cx="6406277" cy="250412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19" name="Shape 14"/>
          <p:cNvSpPr/>
          <p:nvPr/>
        </p:nvSpPr>
        <p:spPr>
          <a:xfrm>
            <a:off x="7655957" y="5005507"/>
            <a:ext cx="681752" cy="681752"/>
          </a:xfrm>
          <a:prstGeom prst="roundRect">
            <a:avLst>
              <a:gd name="adj" fmla="val 13411161"/>
            </a:avLst>
          </a:prstGeom>
          <a:solidFill>
            <a:srgbClr val="FFFFFF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43480" y="5192911"/>
            <a:ext cx="306705" cy="306705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5957" y="5914430"/>
            <a:ext cx="2910959" cy="3227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Real-Time Processing</a:t>
            </a:r>
            <a:endParaRPr lang="en-US" sz="2000" dirty="0"/>
          </a:p>
        </p:txBody>
      </p:sp>
      <p:sp>
        <p:nvSpPr>
          <p:cNvPr id="22" name="Text 16"/>
          <p:cNvSpPr/>
          <p:nvPr/>
        </p:nvSpPr>
        <p:spPr>
          <a:xfrm>
            <a:off x="7655957" y="6373535"/>
            <a:ext cx="5951934" cy="681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Models analyze and classify thousands of emails per second at scale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9033" y="659249"/>
            <a:ext cx="11456789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Core ML Techniques for Spam Detection</a:t>
            </a:r>
            <a:endParaRPr lang="en-US" sz="4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033" y="1819632"/>
            <a:ext cx="1198602" cy="14382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277308" y="2059305"/>
            <a:ext cx="4209931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Natural Language Processing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2277308" y="2543651"/>
            <a:ext cx="1151405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Tokenization, stemming, and semantic analysis extract meaningful features from email content and headers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033" y="3257907"/>
            <a:ext cx="1198602" cy="14382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308" y="3497580"/>
            <a:ext cx="3575804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Classification Algorithms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2277308" y="3981926"/>
            <a:ext cx="1151405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Naive Bayes, Random Forest, and SVM models categorize emails based on learned feature patterns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033" y="4696182"/>
            <a:ext cx="1198602" cy="143827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308" y="4935855"/>
            <a:ext cx="3548777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Deep Learning Networks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2277308" y="5420201"/>
            <a:ext cx="1151405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LSTM and transformer models capture complex contextual relationships and sequential patterns</a:t>
            </a:r>
            <a:endParaRPr lang="en-US" sz="18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033" y="6134457"/>
            <a:ext cx="1198602" cy="143827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308" y="6374130"/>
            <a:ext cx="2743795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Ensemble Methods</a:t>
            </a:r>
            <a:endParaRPr lang="en-US" sz="2100" dirty="0"/>
          </a:p>
        </p:txBody>
      </p:sp>
      <p:sp>
        <p:nvSpPr>
          <p:cNvPr id="14" name="Text 8"/>
          <p:cNvSpPr/>
          <p:nvPr/>
        </p:nvSpPr>
        <p:spPr>
          <a:xfrm>
            <a:off x="2277308" y="6858476"/>
            <a:ext cx="11514058" cy="359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Multiple model architectures combined for superior accuracy and robustness against adversarial attacks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9383" y="775216"/>
            <a:ext cx="7585234" cy="12651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 Engineering: The Foundation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79383" y="2708315"/>
            <a:ext cx="3681293" cy="2261711"/>
          </a:xfrm>
          <a:prstGeom prst="roundRect">
            <a:avLst>
              <a:gd name="adj" fmla="val 6469"/>
            </a:avLst>
          </a:prstGeom>
          <a:solidFill>
            <a:srgbClr val="111213"/>
          </a:solidFill>
          <a:ln/>
        </p:spPr>
      </p:sp>
      <p:sp>
        <p:nvSpPr>
          <p:cNvPr id="5" name="Shape 2"/>
          <p:cNvSpPr/>
          <p:nvPr/>
        </p:nvSpPr>
        <p:spPr>
          <a:xfrm>
            <a:off x="779383" y="2677835"/>
            <a:ext cx="3681293" cy="121920"/>
          </a:xfrm>
          <a:prstGeom prst="roundRect">
            <a:avLst>
              <a:gd name="adj" fmla="val 27400"/>
            </a:avLst>
          </a:pr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2285940" y="2374344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2486323" y="2541389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032510" y="3265051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Content Features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2510" y="3714988"/>
            <a:ext cx="3175040" cy="1001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Word frequency, n-grams, special characters, URL patterns, and HTML structure analysis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4683323" y="2708315"/>
            <a:ext cx="3681293" cy="2261711"/>
          </a:xfrm>
          <a:prstGeom prst="roundRect">
            <a:avLst>
              <a:gd name="adj" fmla="val 6469"/>
            </a:avLst>
          </a:prstGeom>
          <a:solidFill>
            <a:srgbClr val="111213"/>
          </a:solidFill>
          <a:ln/>
        </p:spPr>
      </p:sp>
      <p:sp>
        <p:nvSpPr>
          <p:cNvPr id="11" name="Shape 8"/>
          <p:cNvSpPr/>
          <p:nvPr/>
        </p:nvSpPr>
        <p:spPr>
          <a:xfrm>
            <a:off x="4683323" y="2677835"/>
            <a:ext cx="3681293" cy="121920"/>
          </a:xfrm>
          <a:prstGeom prst="roundRect">
            <a:avLst>
              <a:gd name="adj" fmla="val 27400"/>
            </a:avLst>
          </a:prstGeom>
          <a:solidFill>
            <a:srgbClr val="FFFFFF"/>
          </a:solidFill>
          <a:ln/>
        </p:spPr>
      </p:sp>
      <p:sp>
        <p:nvSpPr>
          <p:cNvPr id="12" name="Shape 9"/>
          <p:cNvSpPr/>
          <p:nvPr/>
        </p:nvSpPr>
        <p:spPr>
          <a:xfrm>
            <a:off x="6189881" y="2374344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6390263" y="2541389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4936450" y="3265051"/>
            <a:ext cx="253067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Metadata Features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936450" y="3714988"/>
            <a:ext cx="3175040" cy="1001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Sender reputation, domain age, SPF/DKIM/DMARC validation, and header authentication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79383" y="5526643"/>
            <a:ext cx="7585234" cy="1927741"/>
          </a:xfrm>
          <a:prstGeom prst="roundRect">
            <a:avLst>
              <a:gd name="adj" fmla="val 7589"/>
            </a:avLst>
          </a:prstGeom>
          <a:solidFill>
            <a:srgbClr val="111213"/>
          </a:solidFill>
          <a:ln/>
        </p:spPr>
      </p:sp>
      <p:sp>
        <p:nvSpPr>
          <p:cNvPr id="17" name="Shape 14"/>
          <p:cNvSpPr/>
          <p:nvPr/>
        </p:nvSpPr>
        <p:spPr>
          <a:xfrm>
            <a:off x="779383" y="5496163"/>
            <a:ext cx="7585234" cy="121920"/>
          </a:xfrm>
          <a:prstGeom prst="roundRect">
            <a:avLst>
              <a:gd name="adj" fmla="val 27400"/>
            </a:avLst>
          </a:prstGeom>
          <a:solidFill>
            <a:srgbClr val="FFFFFF"/>
          </a:solidFill>
          <a:ln/>
        </p:spPr>
      </p:sp>
      <p:sp>
        <p:nvSpPr>
          <p:cNvPr id="18" name="Shape 15"/>
          <p:cNvSpPr/>
          <p:nvPr/>
        </p:nvSpPr>
        <p:spPr>
          <a:xfrm>
            <a:off x="4237970" y="5192673"/>
            <a:ext cx="668060" cy="668060"/>
          </a:xfrm>
          <a:prstGeom prst="roundRect">
            <a:avLst>
              <a:gd name="adj" fmla="val 136874"/>
            </a:avLst>
          </a:prstGeom>
          <a:solidFill>
            <a:srgbClr val="FFFFFF"/>
          </a:solidFill>
          <a:ln/>
        </p:spPr>
      </p:sp>
      <p:sp>
        <p:nvSpPr>
          <p:cNvPr id="19" name="Text 16"/>
          <p:cNvSpPr/>
          <p:nvPr/>
        </p:nvSpPr>
        <p:spPr>
          <a:xfrm>
            <a:off x="4438352" y="5359717"/>
            <a:ext cx="267176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1032510" y="6083379"/>
            <a:ext cx="263259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Behavioral Features</a:t>
            </a:r>
            <a:endParaRPr lang="en-US" sz="1950" dirty="0"/>
          </a:p>
        </p:txBody>
      </p:sp>
      <p:sp>
        <p:nvSpPr>
          <p:cNvPr id="21" name="Text 18"/>
          <p:cNvSpPr/>
          <p:nvPr/>
        </p:nvSpPr>
        <p:spPr>
          <a:xfrm>
            <a:off x="1032510" y="6533317"/>
            <a:ext cx="7078980" cy="6679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Sending patterns, recipient lists, attachment types, and historical interaction data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6736" y="437436"/>
            <a:ext cx="6120884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Performance Comparison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56736" y="1207532"/>
            <a:ext cx="1351692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Accuracy rates across different ML algorithms on a standardized email corpus of 50,000 messages</a:t>
            </a:r>
            <a:endParaRPr lang="en-US" sz="12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736" y="1625084"/>
            <a:ext cx="13516928" cy="75693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56736" y="9373433"/>
            <a:ext cx="13516928" cy="2386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2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Ensemble methods combining multiple architectures deliver the highest accuracy with minimal false positives.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806" y="578048"/>
            <a:ext cx="7338655" cy="597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Implementation Architecture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35806" y="1490543"/>
            <a:ext cx="21014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5806" y="1824990"/>
            <a:ext cx="767238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735806" y="1975723"/>
            <a:ext cx="293584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Data Ingestion Pipeline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735806" y="2400300"/>
            <a:ext cx="767238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Real-time email stream processing with distributed message queues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5806" y="3083481"/>
            <a:ext cx="21014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735806" y="3417927"/>
            <a:ext cx="767238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735806" y="3568660"/>
            <a:ext cx="3068717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Feature Extraction Layer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35806" y="3993237"/>
            <a:ext cx="767238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Parallel processing of text, metadata, and behavioral signals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35806" y="4676418"/>
            <a:ext cx="21014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35806" y="5010864"/>
            <a:ext cx="767238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735806" y="5161598"/>
            <a:ext cx="298215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Model Inference Engine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35806" y="5586174"/>
            <a:ext cx="767238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GPU-accelerated prediction serving with sub-100ms latency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735806" y="6269355"/>
            <a:ext cx="210145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735806" y="6603802"/>
            <a:ext cx="7672388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Text 15"/>
          <p:cNvSpPr/>
          <p:nvPr/>
        </p:nvSpPr>
        <p:spPr>
          <a:xfrm>
            <a:off x="735806" y="6754535"/>
            <a:ext cx="2388870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Feedback Loop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735806" y="7179112"/>
            <a:ext cx="7672388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Continuous model retraining with labeled data from user actions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445776"/>
            <a:ext cx="798730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Challenges &amp; Solutions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63798" y="2640687"/>
            <a:ext cx="4136350" cy="4143018"/>
          </a:xfrm>
          <a:prstGeom prst="roundRect">
            <a:avLst>
              <a:gd name="adj" fmla="val 353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2640687"/>
            <a:ext cx="121920" cy="414301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2917984"/>
            <a:ext cx="2846546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Adversarial Attacks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232535" y="3416618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Challenge: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Spammers deliberately craft messages to evade detection algorithms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232535" y="4675108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Solution: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Adversarial training and robust feature engineering that focuses on invariant patterns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5246965" y="2640687"/>
            <a:ext cx="4136350" cy="4143018"/>
          </a:xfrm>
          <a:prstGeom prst="roundRect">
            <a:avLst>
              <a:gd name="adj" fmla="val 353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16485" y="2640687"/>
            <a:ext cx="121920" cy="414301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5615702" y="2917984"/>
            <a:ext cx="34903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Positive Reduction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615702" y="3767257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Challenge: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Legitimate emails misclassified as spam damage user trust and productivity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615702" y="5025747"/>
            <a:ext cx="3490317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Solution: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Confidence thresholding, whitelist integration, and user feedback mechanisms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9630132" y="2640687"/>
            <a:ext cx="4136350" cy="4143018"/>
          </a:xfrm>
          <a:prstGeom prst="roundRect">
            <a:avLst>
              <a:gd name="adj" fmla="val 3537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599652" y="2640687"/>
            <a:ext cx="121920" cy="4143018"/>
          </a:xfrm>
          <a:prstGeom prst="roundRect">
            <a:avLst>
              <a:gd name="adj" fmla="val 30368"/>
            </a:avLst>
          </a:prstGeom>
          <a:solidFill>
            <a:srgbClr val="FFFFFF"/>
          </a:solidFill>
          <a:ln/>
        </p:spPr>
      </p:sp>
      <p:sp>
        <p:nvSpPr>
          <p:cNvPr id="15" name="Text 13"/>
          <p:cNvSpPr/>
          <p:nvPr/>
        </p:nvSpPr>
        <p:spPr>
          <a:xfrm>
            <a:off x="9998869" y="2917984"/>
            <a:ext cx="34903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Scalability Requirements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998869" y="3767257"/>
            <a:ext cx="34903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Challenge: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Processing millions of emails daily with minimal latency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9998869" y="4655582"/>
            <a:ext cx="34903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Solution:</a:t>
            </a:r>
            <a:r>
              <a:rPr lang="en-US" sz="19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Distributed computing, model optimization, and tiered filtering strategies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07" y="842248"/>
            <a:ext cx="6737509" cy="603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Real-World Impact Metrics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43307" y="1870115"/>
            <a:ext cx="2375535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99.4%</a:t>
            </a:r>
            <a:endParaRPr lang="en-US" sz="5500" dirty="0"/>
          </a:p>
        </p:txBody>
      </p:sp>
      <p:sp>
        <p:nvSpPr>
          <p:cNvPr id="5" name="Text 2"/>
          <p:cNvSpPr/>
          <p:nvPr/>
        </p:nvSpPr>
        <p:spPr>
          <a:xfrm>
            <a:off x="743307" y="2836188"/>
            <a:ext cx="2375535" cy="603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Detection Accuracy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43307" y="3566755"/>
            <a:ext cx="2375535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Across enterprise deployments handling 10M+ emails daily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3384233" y="1870115"/>
            <a:ext cx="2375535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0.01%</a:t>
            </a:r>
            <a:endParaRPr lang="en-US" sz="5500" dirty="0"/>
          </a:p>
        </p:txBody>
      </p:sp>
      <p:sp>
        <p:nvSpPr>
          <p:cNvPr id="8" name="Text 5"/>
          <p:cNvSpPr/>
          <p:nvPr/>
        </p:nvSpPr>
        <p:spPr>
          <a:xfrm>
            <a:off x="3384233" y="2836188"/>
            <a:ext cx="2375535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False Positive Rate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3384233" y="3265170"/>
            <a:ext cx="2375535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Only 1 legitimate email per 10,000 misclassified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6025158" y="1870115"/>
            <a:ext cx="2375535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87%</a:t>
            </a:r>
            <a:endParaRPr lang="en-US" sz="5500" dirty="0"/>
          </a:p>
        </p:txBody>
      </p:sp>
      <p:sp>
        <p:nvSpPr>
          <p:cNvPr id="11" name="Text 8"/>
          <p:cNvSpPr/>
          <p:nvPr/>
        </p:nvSpPr>
        <p:spPr>
          <a:xfrm>
            <a:off x="6025158" y="2836188"/>
            <a:ext cx="2375535" cy="301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Threat Reduction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25158" y="3265170"/>
            <a:ext cx="2375535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Decrease in phishing and malware delivery to end users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3384233" y="5053370"/>
            <a:ext cx="2375535" cy="700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55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&lt;50ms</a:t>
            </a:r>
            <a:endParaRPr lang="en-US" sz="5500" dirty="0"/>
          </a:p>
        </p:txBody>
      </p:sp>
      <p:sp>
        <p:nvSpPr>
          <p:cNvPr id="14" name="Text 11"/>
          <p:cNvSpPr/>
          <p:nvPr/>
        </p:nvSpPr>
        <p:spPr>
          <a:xfrm>
            <a:off x="3384233" y="6019443"/>
            <a:ext cx="2375535" cy="603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Processing Latency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384233" y="6750010"/>
            <a:ext cx="2375535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Average time from receipt to classification decision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566</Words>
  <Application>Microsoft Office PowerPoint</Application>
  <PresentationFormat>Custom</PresentationFormat>
  <Paragraphs>91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Source Sans 3</vt:lpstr>
      <vt:lpstr>Montserrat Light</vt:lpstr>
      <vt:lpstr>Montserrat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ramesh gidugu</dc:creator>
  <cp:lastModifiedBy>PAVAN ADABALA</cp:lastModifiedBy>
  <cp:revision>7</cp:revision>
  <dcterms:created xsi:type="dcterms:W3CDTF">2025-10-23T06:30:16Z</dcterms:created>
  <dcterms:modified xsi:type="dcterms:W3CDTF">2025-10-23T08:09:50Z</dcterms:modified>
</cp:coreProperties>
</file>